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Brixton Sans" charset="1" panose="00000000000000000000"/>
      <p:regular r:id="rId15"/>
    </p:embeddedFont>
    <p:embeddedFont>
      <p:font typeface="FN Mamun Turio Unicode" charset="1" panose="02000600000000000000"/>
      <p:regular r:id="rId16"/>
    </p:embeddedFont>
    <p:embeddedFont>
      <p:font typeface="Canva Sans" charset="1" panose="020B0503030501040103"/>
      <p:regular r:id="rId17"/>
    </p:embeddedFont>
    <p:embeddedFont>
      <p:font typeface="Birsreshtho Mostafa Kamal BE 1" charset="1" panose="02000600000000000000"/>
      <p:regular r:id="rId18"/>
    </p:embeddedFont>
    <p:embeddedFont>
      <p:font typeface="Birsreshtho Mostafa Kamal BE 2" charset="1" panose="020006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27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9484" y="247650"/>
            <a:ext cx="4107319" cy="4114800"/>
          </a:xfrm>
          <a:custGeom>
            <a:avLst/>
            <a:gdLst/>
            <a:ahLst/>
            <a:cxnLst/>
            <a:rect r="r" b="b" t="t" l="l"/>
            <a:pathLst>
              <a:path h="4114800" w="4107319">
                <a:moveTo>
                  <a:pt x="0" y="0"/>
                </a:moveTo>
                <a:lnTo>
                  <a:pt x="4107319" y="0"/>
                </a:lnTo>
                <a:lnTo>
                  <a:pt x="41073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239484" y="5924550"/>
            <a:ext cx="4107319" cy="4114800"/>
          </a:xfrm>
          <a:custGeom>
            <a:avLst/>
            <a:gdLst/>
            <a:ahLst/>
            <a:cxnLst/>
            <a:rect r="r" b="b" t="t" l="l"/>
            <a:pathLst>
              <a:path h="4114800" w="4107319">
                <a:moveTo>
                  <a:pt x="0" y="4114800"/>
                </a:moveTo>
                <a:lnTo>
                  <a:pt x="4107319" y="4114800"/>
                </a:lnTo>
                <a:lnTo>
                  <a:pt x="41073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941197" y="5924550"/>
            <a:ext cx="4107319" cy="4114800"/>
          </a:xfrm>
          <a:custGeom>
            <a:avLst/>
            <a:gdLst/>
            <a:ahLst/>
            <a:cxnLst/>
            <a:rect r="r" b="b" t="t" l="l"/>
            <a:pathLst>
              <a:path h="4114800" w="4107319">
                <a:moveTo>
                  <a:pt x="0" y="0"/>
                </a:moveTo>
                <a:lnTo>
                  <a:pt x="4107319" y="0"/>
                </a:lnTo>
                <a:lnTo>
                  <a:pt x="41073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10800000">
            <a:off x="13941197" y="247650"/>
            <a:ext cx="4107319" cy="4114800"/>
          </a:xfrm>
          <a:custGeom>
            <a:avLst/>
            <a:gdLst/>
            <a:ahLst/>
            <a:cxnLst/>
            <a:rect r="r" b="b" t="t" l="l"/>
            <a:pathLst>
              <a:path h="4114800" w="4107319">
                <a:moveTo>
                  <a:pt x="0" y="4114800"/>
                </a:moveTo>
                <a:lnTo>
                  <a:pt x="4107319" y="4114800"/>
                </a:lnTo>
                <a:lnTo>
                  <a:pt x="41073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86400" y="247650"/>
            <a:ext cx="7315200" cy="944326"/>
          </a:xfrm>
          <a:custGeom>
            <a:avLst/>
            <a:gdLst/>
            <a:ahLst/>
            <a:cxnLst/>
            <a:rect r="r" b="b" t="t" l="l"/>
            <a:pathLst>
              <a:path h="944326" w="7315200">
                <a:moveTo>
                  <a:pt x="0" y="0"/>
                </a:moveTo>
                <a:lnTo>
                  <a:pt x="7315200" y="0"/>
                </a:lnTo>
                <a:lnTo>
                  <a:pt x="7315200" y="944326"/>
                </a:lnTo>
                <a:lnTo>
                  <a:pt x="0" y="9443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5486400" y="9095024"/>
            <a:ext cx="7315200" cy="944326"/>
          </a:xfrm>
          <a:custGeom>
            <a:avLst/>
            <a:gdLst/>
            <a:ahLst/>
            <a:cxnLst/>
            <a:rect r="r" b="b" t="t" l="l"/>
            <a:pathLst>
              <a:path h="944326" w="7315200">
                <a:moveTo>
                  <a:pt x="0" y="944326"/>
                </a:moveTo>
                <a:lnTo>
                  <a:pt x="7315200" y="944326"/>
                </a:lnTo>
                <a:lnTo>
                  <a:pt x="7315200" y="0"/>
                </a:lnTo>
                <a:lnTo>
                  <a:pt x="0" y="0"/>
                </a:lnTo>
                <a:lnTo>
                  <a:pt x="0" y="94432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5212" y="6927505"/>
            <a:ext cx="2095864" cy="2108890"/>
          </a:xfrm>
          <a:custGeom>
            <a:avLst/>
            <a:gdLst/>
            <a:ahLst/>
            <a:cxnLst/>
            <a:rect r="r" b="b" t="t" l="l"/>
            <a:pathLst>
              <a:path h="2108890" w="2095864">
                <a:moveTo>
                  <a:pt x="0" y="0"/>
                </a:moveTo>
                <a:lnTo>
                  <a:pt x="2095864" y="0"/>
                </a:lnTo>
                <a:lnTo>
                  <a:pt x="2095864" y="2108890"/>
                </a:lnTo>
                <a:lnTo>
                  <a:pt x="0" y="2108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1245212" y="1250605"/>
            <a:ext cx="2095864" cy="2108890"/>
          </a:xfrm>
          <a:custGeom>
            <a:avLst/>
            <a:gdLst/>
            <a:ahLst/>
            <a:cxnLst/>
            <a:rect r="r" b="b" t="t" l="l"/>
            <a:pathLst>
              <a:path h="2108890" w="2095864">
                <a:moveTo>
                  <a:pt x="0" y="2108890"/>
                </a:moveTo>
                <a:lnTo>
                  <a:pt x="2095864" y="2108890"/>
                </a:lnTo>
                <a:lnTo>
                  <a:pt x="2095864" y="0"/>
                </a:lnTo>
                <a:lnTo>
                  <a:pt x="0" y="0"/>
                </a:lnTo>
                <a:lnTo>
                  <a:pt x="0" y="210889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4946924" y="1250605"/>
            <a:ext cx="2095864" cy="2108890"/>
          </a:xfrm>
          <a:custGeom>
            <a:avLst/>
            <a:gdLst/>
            <a:ahLst/>
            <a:cxnLst/>
            <a:rect r="r" b="b" t="t" l="l"/>
            <a:pathLst>
              <a:path h="2108890" w="2095864">
                <a:moveTo>
                  <a:pt x="0" y="0"/>
                </a:moveTo>
                <a:lnTo>
                  <a:pt x="2095864" y="0"/>
                </a:lnTo>
                <a:lnTo>
                  <a:pt x="2095864" y="2108890"/>
                </a:lnTo>
                <a:lnTo>
                  <a:pt x="0" y="2108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-10800000">
            <a:off x="14946924" y="6927505"/>
            <a:ext cx="2095864" cy="2108890"/>
          </a:xfrm>
          <a:custGeom>
            <a:avLst/>
            <a:gdLst/>
            <a:ahLst/>
            <a:cxnLst/>
            <a:rect r="r" b="b" t="t" l="l"/>
            <a:pathLst>
              <a:path h="2108890" w="2095864">
                <a:moveTo>
                  <a:pt x="0" y="2108890"/>
                </a:moveTo>
                <a:lnTo>
                  <a:pt x="2095864" y="2108890"/>
                </a:lnTo>
                <a:lnTo>
                  <a:pt x="2095864" y="0"/>
                </a:lnTo>
                <a:lnTo>
                  <a:pt x="0" y="0"/>
                </a:lnTo>
                <a:lnTo>
                  <a:pt x="0" y="210889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99340" y="4132605"/>
            <a:ext cx="12089320" cy="1864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68"/>
              </a:lnSpc>
            </a:pPr>
            <a:r>
              <a:rPr lang="en-US" sz="13112">
                <a:solidFill>
                  <a:srgbClr val="6E3C1B"/>
                </a:solidFill>
                <a:latin typeface="Brixton Sans"/>
                <a:ea typeface="Brixton Sans"/>
                <a:cs typeface="Brixton Sans"/>
                <a:sym typeface="Brixton Sans"/>
              </a:rPr>
              <a:t>জীবন থেকে নেয়া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50795" y="6401596"/>
            <a:ext cx="8786410" cy="93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1"/>
              </a:lnSpc>
            </a:pPr>
            <a:r>
              <a:rPr lang="en-US" sz="5458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জহির রায়হান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239484" y="7272600"/>
            <a:ext cx="2761720" cy="2766750"/>
          </a:xfrm>
          <a:custGeom>
            <a:avLst/>
            <a:gdLst/>
            <a:ahLst/>
            <a:cxnLst/>
            <a:rect r="r" b="b" t="t" l="l"/>
            <a:pathLst>
              <a:path h="2766750" w="2761720">
                <a:moveTo>
                  <a:pt x="0" y="2766750"/>
                </a:moveTo>
                <a:lnTo>
                  <a:pt x="2761720" y="2766750"/>
                </a:lnTo>
                <a:lnTo>
                  <a:pt x="2761720" y="0"/>
                </a:lnTo>
                <a:lnTo>
                  <a:pt x="0" y="0"/>
                </a:lnTo>
                <a:lnTo>
                  <a:pt x="0" y="276675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10800000">
            <a:off x="15066683" y="247650"/>
            <a:ext cx="2981833" cy="2987264"/>
          </a:xfrm>
          <a:custGeom>
            <a:avLst/>
            <a:gdLst/>
            <a:ahLst/>
            <a:cxnLst/>
            <a:rect r="r" b="b" t="t" l="l"/>
            <a:pathLst>
              <a:path h="2987264" w="2981833">
                <a:moveTo>
                  <a:pt x="0" y="2987264"/>
                </a:moveTo>
                <a:lnTo>
                  <a:pt x="2981833" y="2987264"/>
                </a:lnTo>
                <a:lnTo>
                  <a:pt x="2981833" y="0"/>
                </a:lnTo>
                <a:lnTo>
                  <a:pt x="0" y="0"/>
                </a:lnTo>
                <a:lnTo>
                  <a:pt x="0" y="29872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5340" y="7818811"/>
            <a:ext cx="1553027" cy="1562680"/>
          </a:xfrm>
          <a:custGeom>
            <a:avLst/>
            <a:gdLst/>
            <a:ahLst/>
            <a:cxnLst/>
            <a:rect r="r" b="b" t="t" l="l"/>
            <a:pathLst>
              <a:path h="1562680" w="1553027">
                <a:moveTo>
                  <a:pt x="0" y="0"/>
                </a:moveTo>
                <a:lnTo>
                  <a:pt x="1553027" y="0"/>
                </a:lnTo>
                <a:lnTo>
                  <a:pt x="1553027" y="1562679"/>
                </a:lnTo>
                <a:lnTo>
                  <a:pt x="0" y="15626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724226" y="1028700"/>
            <a:ext cx="1535074" cy="1544614"/>
          </a:xfrm>
          <a:custGeom>
            <a:avLst/>
            <a:gdLst/>
            <a:ahLst/>
            <a:cxnLst/>
            <a:rect r="r" b="b" t="t" l="l"/>
            <a:pathLst>
              <a:path h="1544614" w="1535074">
                <a:moveTo>
                  <a:pt x="0" y="0"/>
                </a:moveTo>
                <a:lnTo>
                  <a:pt x="1535074" y="0"/>
                </a:lnTo>
                <a:lnTo>
                  <a:pt x="1535074" y="1544614"/>
                </a:lnTo>
                <a:lnTo>
                  <a:pt x="0" y="1544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59865" y="1748458"/>
            <a:ext cx="5951582" cy="8083643"/>
          </a:xfrm>
          <a:custGeom>
            <a:avLst/>
            <a:gdLst/>
            <a:ahLst/>
            <a:cxnLst/>
            <a:rect r="r" b="b" t="t" l="l"/>
            <a:pathLst>
              <a:path h="8083643" w="5951582">
                <a:moveTo>
                  <a:pt x="0" y="0"/>
                </a:moveTo>
                <a:lnTo>
                  <a:pt x="5951582" y="0"/>
                </a:lnTo>
                <a:lnTo>
                  <a:pt x="5951582" y="8083643"/>
                </a:lnTo>
                <a:lnTo>
                  <a:pt x="0" y="80836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63265" y="-305378"/>
            <a:ext cx="6652897" cy="9878880"/>
          </a:xfrm>
          <a:custGeom>
            <a:avLst/>
            <a:gdLst/>
            <a:ahLst/>
            <a:cxnLst/>
            <a:rect r="r" b="b" t="t" l="l"/>
            <a:pathLst>
              <a:path h="9878880" w="6652897">
                <a:moveTo>
                  <a:pt x="0" y="0"/>
                </a:moveTo>
                <a:lnTo>
                  <a:pt x="6652897" y="0"/>
                </a:lnTo>
                <a:lnTo>
                  <a:pt x="6652897" y="9878880"/>
                </a:lnTo>
                <a:lnTo>
                  <a:pt x="0" y="98788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47" t="0" r="-11316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94624" y="649936"/>
            <a:ext cx="8965241" cy="115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7"/>
              </a:lnSpc>
            </a:pPr>
            <a:r>
              <a:rPr lang="en-US" sz="8054">
                <a:solidFill>
                  <a:srgbClr val="6E3C1B"/>
                </a:solidFill>
                <a:latin typeface="Brixton Sans"/>
                <a:ea typeface="Brixton Sans"/>
                <a:cs typeface="Brixton Sans"/>
                <a:sym typeface="Brixton Sans"/>
              </a:rPr>
              <a:t>দুরন্ত আশা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22111" y="2516164"/>
            <a:ext cx="6637754" cy="731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59"/>
              </a:lnSpc>
            </a:pPr>
            <a:r>
              <a:rPr lang="en-US" sz="2970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দেখা হলে মিষ্ট অতি </a:t>
            </a:r>
          </a:p>
          <a:p>
            <a:pPr algn="just">
              <a:lnSpc>
                <a:spcPts val="4159"/>
              </a:lnSpc>
            </a:pPr>
            <a:r>
              <a:rPr lang="en-US" sz="2970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মুখের ভাব শিষ্ট অতি, </a:t>
            </a:r>
          </a:p>
          <a:p>
            <a:pPr algn="just">
              <a:lnSpc>
                <a:spcPts val="4159"/>
              </a:lnSpc>
            </a:pPr>
            <a:r>
              <a:rPr lang="en-US" sz="2970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অলস দেহ ক্লিষ্টগতি</a:t>
            </a:r>
          </a:p>
          <a:p>
            <a:pPr algn="just">
              <a:lnSpc>
                <a:spcPts val="4159"/>
              </a:lnSpc>
            </a:pPr>
            <a:r>
              <a:rPr lang="en-US" sz="2970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 গৃহের প্রতি টান।</a:t>
            </a:r>
          </a:p>
          <a:p>
            <a:pPr algn="just">
              <a:lnSpc>
                <a:spcPts val="4159"/>
              </a:lnSpc>
            </a:pPr>
            <a:r>
              <a:rPr lang="en-US" sz="2970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তৈল-ঢালা স্নিগ্ধ তনু </a:t>
            </a:r>
          </a:p>
          <a:p>
            <a:pPr algn="just">
              <a:lnSpc>
                <a:spcPts val="4159"/>
              </a:lnSpc>
            </a:pPr>
            <a:r>
              <a:rPr lang="en-US" sz="2970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 নিদ্রারসে ভরা,</a:t>
            </a:r>
          </a:p>
          <a:p>
            <a:pPr algn="just">
              <a:lnSpc>
                <a:spcPts val="4159"/>
              </a:lnSpc>
            </a:pPr>
            <a:r>
              <a:rPr lang="en-US" sz="2970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মাথায় ছোটো বহরে বড়ো </a:t>
            </a:r>
          </a:p>
          <a:p>
            <a:pPr algn="just">
              <a:lnSpc>
                <a:spcPts val="4159"/>
              </a:lnSpc>
            </a:pPr>
            <a:r>
              <a:rPr lang="en-US" sz="2970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 বাঙালি সন্তান।</a:t>
            </a:r>
          </a:p>
          <a:p>
            <a:pPr algn="just">
              <a:lnSpc>
                <a:spcPts val="4159"/>
              </a:lnSpc>
            </a:pPr>
          </a:p>
          <a:p>
            <a:pPr algn="just">
              <a:lnSpc>
                <a:spcPts val="4159"/>
              </a:lnSpc>
            </a:pPr>
            <a:r>
              <a:rPr lang="en-US" sz="2970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ইহার চেয়ে হতেম যদি </a:t>
            </a:r>
          </a:p>
          <a:p>
            <a:pPr algn="just">
              <a:lnSpc>
                <a:spcPts val="4159"/>
              </a:lnSpc>
            </a:pPr>
            <a:r>
              <a:rPr lang="en-US" sz="2970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 আরব বেদুইন! </a:t>
            </a:r>
          </a:p>
          <a:p>
            <a:pPr algn="just">
              <a:lnSpc>
                <a:spcPts val="4159"/>
              </a:lnSpc>
            </a:pPr>
            <a:r>
              <a:rPr lang="en-US" sz="2970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চরণতলে বিশাল মরু </a:t>
            </a:r>
          </a:p>
          <a:p>
            <a:pPr algn="just">
              <a:lnSpc>
                <a:spcPts val="4159"/>
              </a:lnSpc>
            </a:pPr>
            <a:r>
              <a:rPr lang="en-US" sz="2970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 দিগন্তে বিলীন।</a:t>
            </a:r>
          </a:p>
          <a:p>
            <a:pPr algn="just">
              <a:lnSpc>
                <a:spcPts val="41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597285" y="1743857"/>
            <a:ext cx="6637754" cy="1029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59"/>
              </a:lnSpc>
            </a:pPr>
            <a:r>
              <a:rPr lang="en-US" sz="2970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-রবীন্দ্রনাথ ঠাকুর</a:t>
            </a:r>
          </a:p>
          <a:p>
            <a:pPr algn="just">
              <a:lnSpc>
                <a:spcPts val="4159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true" rot="-10800000">
            <a:off x="8916162" y="0"/>
            <a:ext cx="5270539" cy="680379"/>
          </a:xfrm>
          <a:custGeom>
            <a:avLst/>
            <a:gdLst/>
            <a:ahLst/>
            <a:cxnLst/>
            <a:rect r="r" b="b" t="t" l="l"/>
            <a:pathLst>
              <a:path h="680379" w="5270539">
                <a:moveTo>
                  <a:pt x="0" y="680379"/>
                </a:moveTo>
                <a:lnTo>
                  <a:pt x="5270539" y="680379"/>
                </a:lnTo>
                <a:lnTo>
                  <a:pt x="5270539" y="0"/>
                </a:lnTo>
                <a:lnTo>
                  <a:pt x="0" y="0"/>
                </a:lnTo>
                <a:lnTo>
                  <a:pt x="0" y="68037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4305718" y="9491912"/>
            <a:ext cx="5270539" cy="680379"/>
          </a:xfrm>
          <a:custGeom>
            <a:avLst/>
            <a:gdLst/>
            <a:ahLst/>
            <a:cxnLst/>
            <a:rect r="r" b="b" t="t" l="l"/>
            <a:pathLst>
              <a:path h="680379" w="5270539">
                <a:moveTo>
                  <a:pt x="0" y="680378"/>
                </a:moveTo>
                <a:lnTo>
                  <a:pt x="5270539" y="680378"/>
                </a:lnTo>
                <a:lnTo>
                  <a:pt x="5270539" y="0"/>
                </a:lnTo>
                <a:lnTo>
                  <a:pt x="0" y="0"/>
                </a:lnTo>
                <a:lnTo>
                  <a:pt x="0" y="680378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239484" y="7200754"/>
            <a:ext cx="2833435" cy="2838596"/>
          </a:xfrm>
          <a:custGeom>
            <a:avLst/>
            <a:gdLst/>
            <a:ahLst/>
            <a:cxnLst/>
            <a:rect r="r" b="b" t="t" l="l"/>
            <a:pathLst>
              <a:path h="2838596" w="2833435">
                <a:moveTo>
                  <a:pt x="0" y="2838596"/>
                </a:moveTo>
                <a:lnTo>
                  <a:pt x="2833435" y="2838596"/>
                </a:lnTo>
                <a:lnTo>
                  <a:pt x="2833435" y="0"/>
                </a:lnTo>
                <a:lnTo>
                  <a:pt x="0" y="0"/>
                </a:lnTo>
                <a:lnTo>
                  <a:pt x="0" y="283859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10800000">
            <a:off x="14942328" y="247650"/>
            <a:ext cx="3106187" cy="3111845"/>
          </a:xfrm>
          <a:custGeom>
            <a:avLst/>
            <a:gdLst/>
            <a:ahLst/>
            <a:cxnLst/>
            <a:rect r="r" b="b" t="t" l="l"/>
            <a:pathLst>
              <a:path h="3111845" w="3106187">
                <a:moveTo>
                  <a:pt x="0" y="3111845"/>
                </a:moveTo>
                <a:lnTo>
                  <a:pt x="3106188" y="3111845"/>
                </a:lnTo>
                <a:lnTo>
                  <a:pt x="3106188" y="0"/>
                </a:lnTo>
                <a:lnTo>
                  <a:pt x="0" y="0"/>
                </a:lnTo>
                <a:lnTo>
                  <a:pt x="0" y="311184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6920" y="7946611"/>
            <a:ext cx="1338563" cy="1346883"/>
          </a:xfrm>
          <a:custGeom>
            <a:avLst/>
            <a:gdLst/>
            <a:ahLst/>
            <a:cxnLst/>
            <a:rect r="r" b="b" t="t" l="l"/>
            <a:pathLst>
              <a:path h="1346883" w="1338563">
                <a:moveTo>
                  <a:pt x="0" y="0"/>
                </a:moveTo>
                <a:lnTo>
                  <a:pt x="1338563" y="0"/>
                </a:lnTo>
                <a:lnTo>
                  <a:pt x="1338563" y="1346883"/>
                </a:lnTo>
                <a:lnTo>
                  <a:pt x="0" y="13468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720423" y="1029352"/>
            <a:ext cx="1538877" cy="1548442"/>
          </a:xfrm>
          <a:custGeom>
            <a:avLst/>
            <a:gdLst/>
            <a:ahLst/>
            <a:cxnLst/>
            <a:rect r="r" b="b" t="t" l="l"/>
            <a:pathLst>
              <a:path h="1548442" w="1538877">
                <a:moveTo>
                  <a:pt x="0" y="0"/>
                </a:moveTo>
                <a:lnTo>
                  <a:pt x="1538877" y="0"/>
                </a:lnTo>
                <a:lnTo>
                  <a:pt x="1538877" y="1548441"/>
                </a:lnTo>
                <a:lnTo>
                  <a:pt x="0" y="1548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76583" y="7200754"/>
            <a:ext cx="6862737" cy="2456403"/>
          </a:xfrm>
          <a:custGeom>
            <a:avLst/>
            <a:gdLst/>
            <a:ahLst/>
            <a:cxnLst/>
            <a:rect r="r" b="b" t="t" l="l"/>
            <a:pathLst>
              <a:path h="2456403" w="6862737">
                <a:moveTo>
                  <a:pt x="0" y="0"/>
                </a:moveTo>
                <a:lnTo>
                  <a:pt x="6862737" y="0"/>
                </a:lnTo>
                <a:lnTo>
                  <a:pt x="6862737" y="2456403"/>
                </a:lnTo>
                <a:lnTo>
                  <a:pt x="0" y="2456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295" r="0" b="-9670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88785" y="-6475884"/>
            <a:ext cx="19265571" cy="19195514"/>
          </a:xfrm>
          <a:custGeom>
            <a:avLst/>
            <a:gdLst/>
            <a:ahLst/>
            <a:cxnLst/>
            <a:rect r="r" b="b" t="t" l="l"/>
            <a:pathLst>
              <a:path h="19195514" w="19265571">
                <a:moveTo>
                  <a:pt x="0" y="0"/>
                </a:moveTo>
                <a:lnTo>
                  <a:pt x="19265570" y="0"/>
                </a:lnTo>
                <a:lnTo>
                  <a:pt x="19265570" y="19195514"/>
                </a:lnTo>
                <a:lnTo>
                  <a:pt x="0" y="19195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6380" y="447385"/>
            <a:ext cx="8385919" cy="4696115"/>
          </a:xfrm>
          <a:custGeom>
            <a:avLst/>
            <a:gdLst/>
            <a:ahLst/>
            <a:cxnLst/>
            <a:rect r="r" b="b" t="t" l="l"/>
            <a:pathLst>
              <a:path h="4696115" w="8385919">
                <a:moveTo>
                  <a:pt x="0" y="0"/>
                </a:moveTo>
                <a:lnTo>
                  <a:pt x="8385920" y="0"/>
                </a:lnTo>
                <a:lnTo>
                  <a:pt x="8385920" y="4696115"/>
                </a:lnTo>
                <a:lnTo>
                  <a:pt x="0" y="46961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35113" y="5550696"/>
            <a:ext cx="6979519" cy="4288071"/>
          </a:xfrm>
          <a:custGeom>
            <a:avLst/>
            <a:gdLst/>
            <a:ahLst/>
            <a:cxnLst/>
            <a:rect r="r" b="b" t="t" l="l"/>
            <a:pathLst>
              <a:path h="4288071" w="6979519">
                <a:moveTo>
                  <a:pt x="0" y="0"/>
                </a:moveTo>
                <a:lnTo>
                  <a:pt x="6979520" y="0"/>
                </a:lnTo>
                <a:lnTo>
                  <a:pt x="6979520" y="4288071"/>
                </a:lnTo>
                <a:lnTo>
                  <a:pt x="0" y="42880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12300" y="2205282"/>
            <a:ext cx="6985117" cy="4472823"/>
          </a:xfrm>
          <a:custGeom>
            <a:avLst/>
            <a:gdLst/>
            <a:ahLst/>
            <a:cxnLst/>
            <a:rect r="r" b="b" t="t" l="l"/>
            <a:pathLst>
              <a:path h="4472823" w="6985117">
                <a:moveTo>
                  <a:pt x="0" y="0"/>
                </a:moveTo>
                <a:lnTo>
                  <a:pt x="6985117" y="0"/>
                </a:lnTo>
                <a:lnTo>
                  <a:pt x="6985117" y="4472822"/>
                </a:lnTo>
                <a:lnTo>
                  <a:pt x="0" y="44728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776583" y="9353550"/>
            <a:ext cx="7315200" cy="685800"/>
          </a:xfrm>
          <a:custGeom>
            <a:avLst/>
            <a:gdLst/>
            <a:ahLst/>
            <a:cxnLst/>
            <a:rect r="r" b="b" t="t" l="l"/>
            <a:pathLst>
              <a:path h="685800" w="7315200">
                <a:moveTo>
                  <a:pt x="0" y="0"/>
                </a:moveTo>
                <a:lnTo>
                  <a:pt x="7315200" y="0"/>
                </a:lnTo>
                <a:lnTo>
                  <a:pt x="73152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227551" y="7627125"/>
            <a:ext cx="6031749" cy="239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6"/>
              </a:lnSpc>
            </a:pPr>
            <a:r>
              <a:rPr lang="en-US" sz="4583">
                <a:solidFill>
                  <a:srgbClr val="000000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চিত্র: জীবন</a:t>
            </a:r>
            <a:r>
              <a:rPr lang="en-US" sz="4583">
                <a:solidFill>
                  <a:srgbClr val="000000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 থেকে নেয়া চলচ্চিত্রের প্রেক্ষাপট</a:t>
            </a:r>
          </a:p>
          <a:p>
            <a:pPr algn="ctr">
              <a:lnSpc>
                <a:spcPts val="641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53625" y="7200728"/>
            <a:ext cx="2919321" cy="2924638"/>
          </a:xfrm>
          <a:custGeom>
            <a:avLst/>
            <a:gdLst/>
            <a:ahLst/>
            <a:cxnLst/>
            <a:rect r="r" b="b" t="t" l="l"/>
            <a:pathLst>
              <a:path h="2924638" w="2919321">
                <a:moveTo>
                  <a:pt x="0" y="2924638"/>
                </a:moveTo>
                <a:lnTo>
                  <a:pt x="2919320" y="2924638"/>
                </a:lnTo>
                <a:lnTo>
                  <a:pt x="2919320" y="0"/>
                </a:lnTo>
                <a:lnTo>
                  <a:pt x="0" y="0"/>
                </a:lnTo>
                <a:lnTo>
                  <a:pt x="0" y="292463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10800000">
            <a:off x="15143705" y="247650"/>
            <a:ext cx="2904811" cy="2910102"/>
          </a:xfrm>
          <a:custGeom>
            <a:avLst/>
            <a:gdLst/>
            <a:ahLst/>
            <a:cxnLst/>
            <a:rect r="r" b="b" t="t" l="l"/>
            <a:pathLst>
              <a:path h="2910102" w="2904811">
                <a:moveTo>
                  <a:pt x="0" y="2910102"/>
                </a:moveTo>
                <a:lnTo>
                  <a:pt x="2904811" y="2910102"/>
                </a:lnTo>
                <a:lnTo>
                  <a:pt x="2904811" y="0"/>
                </a:lnTo>
                <a:lnTo>
                  <a:pt x="0" y="0"/>
                </a:lnTo>
                <a:lnTo>
                  <a:pt x="0" y="29101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724364"/>
            <a:ext cx="1524462" cy="1533936"/>
          </a:xfrm>
          <a:custGeom>
            <a:avLst/>
            <a:gdLst/>
            <a:ahLst/>
            <a:cxnLst/>
            <a:rect r="r" b="b" t="t" l="l"/>
            <a:pathLst>
              <a:path h="1533936" w="1524462">
                <a:moveTo>
                  <a:pt x="0" y="0"/>
                </a:moveTo>
                <a:lnTo>
                  <a:pt x="1524462" y="0"/>
                </a:lnTo>
                <a:lnTo>
                  <a:pt x="1524462" y="1533936"/>
                </a:lnTo>
                <a:lnTo>
                  <a:pt x="0" y="15339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506401" y="1028700"/>
            <a:ext cx="1752899" cy="1763793"/>
          </a:xfrm>
          <a:custGeom>
            <a:avLst/>
            <a:gdLst/>
            <a:ahLst/>
            <a:cxnLst/>
            <a:rect r="r" b="b" t="t" l="l"/>
            <a:pathLst>
              <a:path h="1763793" w="1752899">
                <a:moveTo>
                  <a:pt x="0" y="0"/>
                </a:moveTo>
                <a:lnTo>
                  <a:pt x="1752899" y="0"/>
                </a:lnTo>
                <a:lnTo>
                  <a:pt x="1752899" y="1763793"/>
                </a:lnTo>
                <a:lnTo>
                  <a:pt x="0" y="17637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7087" y="-369308"/>
            <a:ext cx="12274955" cy="3527060"/>
          </a:xfrm>
          <a:custGeom>
            <a:avLst/>
            <a:gdLst/>
            <a:ahLst/>
            <a:cxnLst/>
            <a:rect r="r" b="b" t="t" l="l"/>
            <a:pathLst>
              <a:path h="3527060" w="12274955">
                <a:moveTo>
                  <a:pt x="0" y="0"/>
                </a:moveTo>
                <a:lnTo>
                  <a:pt x="12274956" y="0"/>
                </a:lnTo>
                <a:lnTo>
                  <a:pt x="12274956" y="3527060"/>
                </a:lnTo>
                <a:lnTo>
                  <a:pt x="0" y="35270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176" r="0" b="-517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11514" y="3157752"/>
            <a:ext cx="5585180" cy="6609680"/>
          </a:xfrm>
          <a:custGeom>
            <a:avLst/>
            <a:gdLst/>
            <a:ahLst/>
            <a:cxnLst/>
            <a:rect r="r" b="b" t="t" l="l"/>
            <a:pathLst>
              <a:path h="6609680" w="5585180">
                <a:moveTo>
                  <a:pt x="0" y="0"/>
                </a:moveTo>
                <a:lnTo>
                  <a:pt x="5585179" y="0"/>
                </a:lnTo>
                <a:lnTo>
                  <a:pt x="5585179" y="6609680"/>
                </a:lnTo>
                <a:lnTo>
                  <a:pt x="0" y="66096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7087" y="1152525"/>
            <a:ext cx="12274955" cy="120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7"/>
              </a:lnSpc>
            </a:pPr>
            <a:r>
              <a:rPr lang="en-US" sz="8778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পরিচালক: জহির রায়হান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3285" y="3419474"/>
            <a:ext cx="7700291" cy="543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13797" indent="-556899" lvl="1">
              <a:lnSpc>
                <a:spcPts val="7222"/>
              </a:lnSpc>
              <a:buFont typeface="Arial"/>
              <a:buChar char="•"/>
            </a:pPr>
            <a:r>
              <a:rPr lang="en-US" sz="5158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শৈশবের ঘুরাঘুরি</a:t>
            </a:r>
          </a:p>
          <a:p>
            <a:pPr algn="just" marL="1113797" indent="-556899" lvl="1">
              <a:lnSpc>
                <a:spcPts val="7222"/>
              </a:lnSpc>
              <a:buFont typeface="Arial"/>
              <a:buChar char="•"/>
            </a:pPr>
            <a:r>
              <a:rPr lang="en-US" sz="5158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ভাষা আন্দোলনে সক্রিয় অংশগ্রহণ</a:t>
            </a:r>
          </a:p>
          <a:p>
            <a:pPr algn="just" marL="1113797" indent="-556899" lvl="1">
              <a:lnSpc>
                <a:spcPts val="7222"/>
              </a:lnSpc>
              <a:buFont typeface="Arial"/>
              <a:buChar char="•"/>
            </a:pPr>
            <a:r>
              <a:rPr lang="en-US" sz="5158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সাহিত্য থেকে সিনেমা</a:t>
            </a:r>
          </a:p>
          <a:p>
            <a:pPr algn="just" marL="1113797" indent="-556899" lvl="1">
              <a:lnSpc>
                <a:spcPts val="7222"/>
              </a:lnSpc>
              <a:buFont typeface="Arial"/>
              <a:buChar char="•"/>
            </a:pPr>
            <a:r>
              <a:rPr lang="en-US" sz="5158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রহস্যময় মৃত্যু</a:t>
            </a:r>
          </a:p>
          <a:p>
            <a:pPr algn="just">
              <a:lnSpc>
                <a:spcPts val="7222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true" rot="0">
            <a:off x="4741376" y="9452959"/>
            <a:ext cx="5208792" cy="672408"/>
          </a:xfrm>
          <a:custGeom>
            <a:avLst/>
            <a:gdLst/>
            <a:ahLst/>
            <a:cxnLst/>
            <a:rect r="r" b="b" t="t" l="l"/>
            <a:pathLst>
              <a:path h="672408" w="5208792">
                <a:moveTo>
                  <a:pt x="0" y="672407"/>
                </a:moveTo>
                <a:lnTo>
                  <a:pt x="5208793" y="672407"/>
                </a:lnTo>
                <a:lnTo>
                  <a:pt x="5208793" y="0"/>
                </a:lnTo>
                <a:lnTo>
                  <a:pt x="0" y="0"/>
                </a:lnTo>
                <a:lnTo>
                  <a:pt x="0" y="672407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239484" y="5924550"/>
            <a:ext cx="4107319" cy="4114800"/>
          </a:xfrm>
          <a:custGeom>
            <a:avLst/>
            <a:gdLst/>
            <a:ahLst/>
            <a:cxnLst/>
            <a:rect r="r" b="b" t="t" l="l"/>
            <a:pathLst>
              <a:path h="4114800" w="4107319">
                <a:moveTo>
                  <a:pt x="0" y="4114800"/>
                </a:moveTo>
                <a:lnTo>
                  <a:pt x="4107319" y="4114800"/>
                </a:lnTo>
                <a:lnTo>
                  <a:pt x="41073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10800000">
            <a:off x="13941197" y="247650"/>
            <a:ext cx="4107319" cy="4114800"/>
          </a:xfrm>
          <a:custGeom>
            <a:avLst/>
            <a:gdLst/>
            <a:ahLst/>
            <a:cxnLst/>
            <a:rect r="r" b="b" t="t" l="l"/>
            <a:pathLst>
              <a:path h="4114800" w="4107319">
                <a:moveTo>
                  <a:pt x="0" y="4114800"/>
                </a:moveTo>
                <a:lnTo>
                  <a:pt x="4107319" y="4114800"/>
                </a:lnTo>
                <a:lnTo>
                  <a:pt x="41073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5212" y="6927505"/>
            <a:ext cx="2095864" cy="2108890"/>
          </a:xfrm>
          <a:custGeom>
            <a:avLst/>
            <a:gdLst/>
            <a:ahLst/>
            <a:cxnLst/>
            <a:rect r="r" b="b" t="t" l="l"/>
            <a:pathLst>
              <a:path h="2108890" w="2095864">
                <a:moveTo>
                  <a:pt x="0" y="0"/>
                </a:moveTo>
                <a:lnTo>
                  <a:pt x="2095864" y="0"/>
                </a:lnTo>
                <a:lnTo>
                  <a:pt x="2095864" y="2108890"/>
                </a:lnTo>
                <a:lnTo>
                  <a:pt x="0" y="2108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4946924" y="1250605"/>
            <a:ext cx="2095864" cy="2108890"/>
          </a:xfrm>
          <a:custGeom>
            <a:avLst/>
            <a:gdLst/>
            <a:ahLst/>
            <a:cxnLst/>
            <a:rect r="r" b="b" t="t" l="l"/>
            <a:pathLst>
              <a:path h="2108890" w="2095864">
                <a:moveTo>
                  <a:pt x="0" y="0"/>
                </a:moveTo>
                <a:lnTo>
                  <a:pt x="2095864" y="0"/>
                </a:lnTo>
                <a:lnTo>
                  <a:pt x="2095864" y="2108890"/>
                </a:lnTo>
                <a:lnTo>
                  <a:pt x="0" y="2108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7031" y="738293"/>
            <a:ext cx="4442858" cy="4405207"/>
          </a:xfrm>
          <a:custGeom>
            <a:avLst/>
            <a:gdLst/>
            <a:ahLst/>
            <a:cxnLst/>
            <a:rect r="r" b="b" t="t" l="l"/>
            <a:pathLst>
              <a:path h="4405207" w="4442858">
                <a:moveTo>
                  <a:pt x="0" y="0"/>
                </a:moveTo>
                <a:lnTo>
                  <a:pt x="4442858" y="0"/>
                </a:lnTo>
                <a:lnTo>
                  <a:pt x="4442858" y="4405207"/>
                </a:lnTo>
                <a:lnTo>
                  <a:pt x="0" y="44052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62023" y="4227208"/>
            <a:ext cx="4397277" cy="4387901"/>
          </a:xfrm>
          <a:custGeom>
            <a:avLst/>
            <a:gdLst/>
            <a:ahLst/>
            <a:cxnLst/>
            <a:rect r="r" b="b" t="t" l="l"/>
            <a:pathLst>
              <a:path h="4387901" w="4397277">
                <a:moveTo>
                  <a:pt x="0" y="0"/>
                </a:moveTo>
                <a:lnTo>
                  <a:pt x="4397277" y="0"/>
                </a:lnTo>
                <a:lnTo>
                  <a:pt x="4397277" y="4387901"/>
                </a:lnTo>
                <a:lnTo>
                  <a:pt x="0" y="43879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5489" y="5303825"/>
            <a:ext cx="4685942" cy="96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3476">
                <a:solidFill>
                  <a:srgbClr val="6E3C1B"/>
                </a:solidFill>
                <a:latin typeface="Brixton Sans"/>
                <a:ea typeface="Brixton Sans"/>
                <a:cs typeface="Brixton Sans"/>
                <a:sym typeface="Brixton Sans"/>
              </a:rPr>
              <a:t>আপা (রওশন জামিল) </a:t>
            </a:r>
          </a:p>
          <a:p>
            <a:pPr algn="ctr">
              <a:lnSpc>
                <a:spcPts val="365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288008" y="1424256"/>
            <a:ext cx="9525283" cy="293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93"/>
              </a:lnSpc>
            </a:pPr>
            <a:r>
              <a:rPr lang="en-US" sz="4209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●স্বৈরাচারী শাসকের প্রতিচ্ছবি   </a:t>
            </a:r>
          </a:p>
          <a:p>
            <a:pPr algn="just">
              <a:lnSpc>
                <a:spcPts val="5893"/>
              </a:lnSpc>
            </a:pPr>
            <a:r>
              <a:rPr lang="en-US" sz="4209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●সংসারে আধিপত্য বিস্তারকারী   </a:t>
            </a:r>
          </a:p>
          <a:p>
            <a:pPr algn="just">
              <a:lnSpc>
                <a:spcPts val="5893"/>
              </a:lnSpc>
            </a:pPr>
            <a:r>
              <a:rPr lang="en-US" sz="4209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●দুই বোনের মধ্যে দ্বন্দ্ব সৃষ্টির চক্রান্তকারী </a:t>
            </a:r>
          </a:p>
          <a:p>
            <a:pPr algn="just">
              <a:lnSpc>
                <a:spcPts val="589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909663" y="6192266"/>
            <a:ext cx="8056262" cy="3503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03"/>
              </a:lnSpc>
            </a:pPr>
            <a:r>
              <a:rPr lang="en-US" sz="4002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●স্নেহপরায়ণ   </a:t>
            </a:r>
          </a:p>
          <a:p>
            <a:pPr algn="just">
              <a:lnSpc>
                <a:spcPts val="5603"/>
              </a:lnSpc>
            </a:pPr>
            <a:r>
              <a:rPr lang="en-US" sz="4002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●আত্মত্যাগী  </a:t>
            </a:r>
          </a:p>
          <a:p>
            <a:pPr algn="just">
              <a:lnSpc>
                <a:spcPts val="5603"/>
              </a:lnSpc>
            </a:pPr>
            <a:r>
              <a:rPr lang="en-US" sz="4002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●প্রথমে</a:t>
            </a:r>
            <a:r>
              <a:rPr lang="en-US" sz="4002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 দেশপ্রেমে উদাসীন হলেও</a:t>
            </a:r>
          </a:p>
          <a:p>
            <a:pPr algn="just">
              <a:lnSpc>
                <a:spcPts val="5603"/>
              </a:lnSpc>
            </a:pPr>
            <a:r>
              <a:rPr lang="en-US" sz="4002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 পরবর্তীতে স্বাধীনতার চেতনায় জাগ্রত</a:t>
            </a:r>
          </a:p>
          <a:p>
            <a:pPr algn="just">
              <a:lnSpc>
                <a:spcPts val="560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717691" y="8643684"/>
            <a:ext cx="4685942" cy="964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3476">
                <a:solidFill>
                  <a:srgbClr val="6E3C1B"/>
                </a:solidFill>
                <a:latin typeface="Brixton Sans"/>
                <a:ea typeface="Brixton Sans"/>
                <a:cs typeface="Brixton Sans"/>
                <a:sym typeface="Brixton Sans"/>
              </a:rPr>
              <a:t>মধু (আমজাদ হোসেন) </a:t>
            </a:r>
          </a:p>
          <a:p>
            <a:pPr algn="ctr">
              <a:lnSpc>
                <a:spcPts val="365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13941197" y="247650"/>
            <a:ext cx="4107319" cy="4114800"/>
          </a:xfrm>
          <a:custGeom>
            <a:avLst/>
            <a:gdLst/>
            <a:ahLst/>
            <a:cxnLst/>
            <a:rect r="r" b="b" t="t" l="l"/>
            <a:pathLst>
              <a:path h="4114800" w="4107319">
                <a:moveTo>
                  <a:pt x="0" y="4114800"/>
                </a:moveTo>
                <a:lnTo>
                  <a:pt x="4107319" y="4114800"/>
                </a:lnTo>
                <a:lnTo>
                  <a:pt x="41073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946924" y="1250605"/>
            <a:ext cx="2095864" cy="2108890"/>
          </a:xfrm>
          <a:custGeom>
            <a:avLst/>
            <a:gdLst/>
            <a:ahLst/>
            <a:cxnLst/>
            <a:rect r="r" b="b" t="t" l="l"/>
            <a:pathLst>
              <a:path h="2108890" w="2095864">
                <a:moveTo>
                  <a:pt x="0" y="0"/>
                </a:moveTo>
                <a:lnTo>
                  <a:pt x="2095864" y="0"/>
                </a:lnTo>
                <a:lnTo>
                  <a:pt x="2095864" y="2108890"/>
                </a:lnTo>
                <a:lnTo>
                  <a:pt x="0" y="2108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239484" y="5924550"/>
            <a:ext cx="4107319" cy="4114800"/>
          </a:xfrm>
          <a:custGeom>
            <a:avLst/>
            <a:gdLst/>
            <a:ahLst/>
            <a:cxnLst/>
            <a:rect r="r" b="b" t="t" l="l"/>
            <a:pathLst>
              <a:path h="4114800" w="4107319">
                <a:moveTo>
                  <a:pt x="0" y="4114800"/>
                </a:moveTo>
                <a:lnTo>
                  <a:pt x="4107319" y="4114800"/>
                </a:lnTo>
                <a:lnTo>
                  <a:pt x="41073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5212" y="6927505"/>
            <a:ext cx="2095864" cy="2108890"/>
          </a:xfrm>
          <a:custGeom>
            <a:avLst/>
            <a:gdLst/>
            <a:ahLst/>
            <a:cxnLst/>
            <a:rect r="r" b="b" t="t" l="l"/>
            <a:pathLst>
              <a:path h="2108890" w="2095864">
                <a:moveTo>
                  <a:pt x="0" y="0"/>
                </a:moveTo>
                <a:lnTo>
                  <a:pt x="2095864" y="0"/>
                </a:lnTo>
                <a:lnTo>
                  <a:pt x="2095864" y="2108890"/>
                </a:lnTo>
                <a:lnTo>
                  <a:pt x="0" y="2108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1759" y="1028700"/>
            <a:ext cx="4296833" cy="4287671"/>
          </a:xfrm>
          <a:custGeom>
            <a:avLst/>
            <a:gdLst/>
            <a:ahLst/>
            <a:cxnLst/>
            <a:rect r="r" b="b" t="t" l="l"/>
            <a:pathLst>
              <a:path h="4287671" w="4296833">
                <a:moveTo>
                  <a:pt x="0" y="0"/>
                </a:moveTo>
                <a:lnTo>
                  <a:pt x="4296833" y="0"/>
                </a:lnTo>
                <a:lnTo>
                  <a:pt x="4296833" y="4287671"/>
                </a:lnTo>
                <a:lnTo>
                  <a:pt x="0" y="42876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70763" y="4539941"/>
            <a:ext cx="4288537" cy="4288537"/>
          </a:xfrm>
          <a:custGeom>
            <a:avLst/>
            <a:gdLst/>
            <a:ahLst/>
            <a:cxnLst/>
            <a:rect r="r" b="b" t="t" l="l"/>
            <a:pathLst>
              <a:path h="4288537" w="4288537">
                <a:moveTo>
                  <a:pt x="0" y="0"/>
                </a:moveTo>
                <a:lnTo>
                  <a:pt x="4288537" y="0"/>
                </a:lnTo>
                <a:lnTo>
                  <a:pt x="4288537" y="4288538"/>
                </a:lnTo>
                <a:lnTo>
                  <a:pt x="0" y="42885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8713" y="5466276"/>
            <a:ext cx="5802924" cy="93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8"/>
              </a:lnSpc>
            </a:pPr>
            <a:r>
              <a:rPr lang="en-US" sz="3341">
                <a:solidFill>
                  <a:srgbClr val="6E3C1B"/>
                </a:solidFill>
                <a:latin typeface="Brixton Sans"/>
                <a:ea typeface="Brixton Sans"/>
                <a:cs typeface="Brixton Sans"/>
                <a:sym typeface="Brixton Sans"/>
              </a:rPr>
              <a:t>দুলাভাই (খান আতাউর রহমান) </a:t>
            </a:r>
          </a:p>
          <a:p>
            <a:pPr algn="ctr">
              <a:lnSpc>
                <a:spcPts val="350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567989" y="1228638"/>
            <a:ext cx="8426868" cy="3914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60"/>
              </a:lnSpc>
            </a:pPr>
            <a:r>
              <a:rPr lang="en-US" sz="4471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●নিরীহ, গোবেচারা    </a:t>
            </a:r>
          </a:p>
          <a:p>
            <a:pPr algn="just">
              <a:lnSpc>
                <a:spcPts val="6260"/>
              </a:lnSpc>
            </a:pPr>
            <a:r>
              <a:rPr lang="en-US" sz="4471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●স্ত্রীর কঠোরতার কাছে অসহায়    </a:t>
            </a:r>
          </a:p>
          <a:p>
            <a:pPr algn="just">
              <a:lnSpc>
                <a:spcPts val="6260"/>
              </a:lnSpc>
            </a:pPr>
            <a:r>
              <a:rPr lang="en-US" sz="4471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●প্রথমদিকে ভীতু হলেও শেষ </a:t>
            </a:r>
          </a:p>
          <a:p>
            <a:pPr algn="just">
              <a:lnSpc>
                <a:spcPts val="6260"/>
              </a:lnSpc>
            </a:pPr>
            <a:r>
              <a:rPr lang="en-US" sz="4471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পর্যায়ে সাহসী ন্যায়ের যোদ্ধা</a:t>
            </a:r>
          </a:p>
          <a:p>
            <a:pPr algn="just">
              <a:lnSpc>
                <a:spcPts val="626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960973" y="6079391"/>
            <a:ext cx="6820450" cy="395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18"/>
              </a:lnSpc>
            </a:pPr>
            <a:r>
              <a:rPr lang="en-US" sz="4513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●দেশপ্রেমে উন্মাদ   </a:t>
            </a:r>
          </a:p>
          <a:p>
            <a:pPr algn="just">
              <a:lnSpc>
                <a:spcPts val="6318"/>
              </a:lnSpc>
            </a:pPr>
            <a:r>
              <a:rPr lang="en-US" sz="4513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●সংগ্রামী চেতনার ধারক   </a:t>
            </a:r>
          </a:p>
          <a:p>
            <a:pPr algn="just">
              <a:lnSpc>
                <a:spcPts val="6318"/>
              </a:lnSpc>
            </a:pPr>
            <a:r>
              <a:rPr lang="en-US" sz="4513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●প্রত্যক্ষ আন্দোলনে শামিল এবং কারাবন্দি </a:t>
            </a:r>
          </a:p>
          <a:p>
            <a:pPr algn="just">
              <a:lnSpc>
                <a:spcPts val="631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045462" y="9028504"/>
            <a:ext cx="5802924" cy="93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8"/>
              </a:lnSpc>
            </a:pPr>
            <a:r>
              <a:rPr lang="en-US" sz="3341">
                <a:solidFill>
                  <a:srgbClr val="6E3C1B"/>
                </a:solidFill>
                <a:latin typeface="Brixton Sans"/>
                <a:ea typeface="Brixton Sans"/>
                <a:cs typeface="Brixton Sans"/>
                <a:sym typeface="Brixton Sans"/>
              </a:rPr>
              <a:t>বড় ভাইয়া (আনোয়ার হোসেন) </a:t>
            </a:r>
          </a:p>
          <a:p>
            <a:pPr algn="ctr">
              <a:lnSpc>
                <a:spcPts val="3508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239484" y="7085875"/>
            <a:ext cx="2948105" cy="2953475"/>
          </a:xfrm>
          <a:custGeom>
            <a:avLst/>
            <a:gdLst/>
            <a:ahLst/>
            <a:cxnLst/>
            <a:rect r="r" b="b" t="t" l="l"/>
            <a:pathLst>
              <a:path h="2953475" w="2948105">
                <a:moveTo>
                  <a:pt x="0" y="2953475"/>
                </a:moveTo>
                <a:lnTo>
                  <a:pt x="2948106" y="2953475"/>
                </a:lnTo>
                <a:lnTo>
                  <a:pt x="2948106" y="0"/>
                </a:lnTo>
                <a:lnTo>
                  <a:pt x="0" y="0"/>
                </a:lnTo>
                <a:lnTo>
                  <a:pt x="0" y="295347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5400000">
            <a:off x="15097725" y="7088560"/>
            <a:ext cx="2948105" cy="2953475"/>
          </a:xfrm>
          <a:custGeom>
            <a:avLst/>
            <a:gdLst/>
            <a:ahLst/>
            <a:cxnLst/>
            <a:rect r="r" b="b" t="t" l="l"/>
            <a:pathLst>
              <a:path h="2953475" w="2948105">
                <a:moveTo>
                  <a:pt x="0" y="2953475"/>
                </a:moveTo>
                <a:lnTo>
                  <a:pt x="2948106" y="2953475"/>
                </a:lnTo>
                <a:lnTo>
                  <a:pt x="2948106" y="0"/>
                </a:lnTo>
                <a:lnTo>
                  <a:pt x="0" y="0"/>
                </a:lnTo>
                <a:lnTo>
                  <a:pt x="0" y="295347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5400000">
            <a:off x="446249" y="359371"/>
            <a:ext cx="2948105" cy="2953475"/>
          </a:xfrm>
          <a:custGeom>
            <a:avLst/>
            <a:gdLst/>
            <a:ahLst/>
            <a:cxnLst/>
            <a:rect r="r" b="b" t="t" l="l"/>
            <a:pathLst>
              <a:path h="2953475" w="2948105">
                <a:moveTo>
                  <a:pt x="0" y="2953475"/>
                </a:moveTo>
                <a:lnTo>
                  <a:pt x="2948105" y="2953475"/>
                </a:lnTo>
                <a:lnTo>
                  <a:pt x="2948105" y="0"/>
                </a:lnTo>
                <a:lnTo>
                  <a:pt x="0" y="0"/>
                </a:lnTo>
                <a:lnTo>
                  <a:pt x="0" y="295347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10800000">
            <a:off x="14872021" y="247650"/>
            <a:ext cx="3176494" cy="3182280"/>
          </a:xfrm>
          <a:custGeom>
            <a:avLst/>
            <a:gdLst/>
            <a:ahLst/>
            <a:cxnLst/>
            <a:rect r="r" b="b" t="t" l="l"/>
            <a:pathLst>
              <a:path h="3182280" w="3176494">
                <a:moveTo>
                  <a:pt x="0" y="3182280"/>
                </a:moveTo>
                <a:lnTo>
                  <a:pt x="3176495" y="3182280"/>
                </a:lnTo>
                <a:lnTo>
                  <a:pt x="3176495" y="0"/>
                </a:lnTo>
                <a:lnTo>
                  <a:pt x="0" y="0"/>
                </a:lnTo>
                <a:lnTo>
                  <a:pt x="0" y="31822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97039" y="5931737"/>
            <a:ext cx="4640546" cy="3148769"/>
          </a:xfrm>
          <a:custGeom>
            <a:avLst/>
            <a:gdLst/>
            <a:ahLst/>
            <a:cxnLst/>
            <a:rect r="r" b="b" t="t" l="l"/>
            <a:pathLst>
              <a:path h="3148769" w="4640546">
                <a:moveTo>
                  <a:pt x="0" y="0"/>
                </a:moveTo>
                <a:lnTo>
                  <a:pt x="4640546" y="0"/>
                </a:lnTo>
                <a:lnTo>
                  <a:pt x="4640546" y="3148769"/>
                </a:lnTo>
                <a:lnTo>
                  <a:pt x="0" y="3148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942" r="0" b="-390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7868" y="2198933"/>
            <a:ext cx="5059444" cy="3370855"/>
          </a:xfrm>
          <a:custGeom>
            <a:avLst/>
            <a:gdLst/>
            <a:ahLst/>
            <a:cxnLst/>
            <a:rect r="r" b="b" t="t" l="l"/>
            <a:pathLst>
              <a:path h="3370855" w="5059444">
                <a:moveTo>
                  <a:pt x="0" y="0"/>
                </a:moveTo>
                <a:lnTo>
                  <a:pt x="5059444" y="0"/>
                </a:lnTo>
                <a:lnTo>
                  <a:pt x="5059444" y="3370854"/>
                </a:lnTo>
                <a:lnTo>
                  <a:pt x="0" y="33708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36534" y="6440315"/>
            <a:ext cx="765392" cy="2401230"/>
          </a:xfrm>
          <a:custGeom>
            <a:avLst/>
            <a:gdLst/>
            <a:ahLst/>
            <a:cxnLst/>
            <a:rect r="r" b="b" t="t" l="l"/>
            <a:pathLst>
              <a:path h="2401230" w="765392">
                <a:moveTo>
                  <a:pt x="0" y="0"/>
                </a:moveTo>
                <a:lnTo>
                  <a:pt x="765392" y="0"/>
                </a:lnTo>
                <a:lnTo>
                  <a:pt x="765392" y="2401231"/>
                </a:lnTo>
                <a:lnTo>
                  <a:pt x="0" y="24012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97263" y="739690"/>
            <a:ext cx="9443934" cy="1096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7"/>
              </a:lnSpc>
            </a:pPr>
            <a:r>
              <a:rPr lang="en-US" sz="8054" u="sng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প্রেক্ষাপট ও বার্তা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65517" y="3372780"/>
            <a:ext cx="10847589" cy="1153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0425" indent="-360213" lvl="1">
              <a:lnSpc>
                <a:spcPts val="4671"/>
              </a:lnSpc>
              <a:buFont typeface="Arial"/>
              <a:buChar char="•"/>
            </a:pPr>
            <a:r>
              <a:rPr lang="en-US" sz="3336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প্রতীকী চরিত্র ও ঘটনার মাধ্যমে স্বাধিকার আন্দোলনের প্রতিবাদ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65517" y="2132258"/>
            <a:ext cx="9929340" cy="1613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6705" indent="-333352" lvl="1">
              <a:lnSpc>
                <a:spcPts val="4323"/>
              </a:lnSpc>
              <a:buFont typeface="Arial"/>
              <a:buChar char="•"/>
            </a:pPr>
            <a:r>
              <a:rPr lang="en-US" sz="3088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ঘরোয়া এক স্বৈরশাসক নারীর মাধ্যমে তৎকালীন রাজনীতি প্রতিফলিত</a:t>
            </a:r>
          </a:p>
          <a:p>
            <a:pPr algn="just">
              <a:lnSpc>
                <a:spcPts val="4323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6996546" y="879392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6E3C1B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6383165"/>
            <a:ext cx="7642996" cy="260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59"/>
              </a:lnSpc>
            </a:pPr>
          </a:p>
          <a:p>
            <a:pPr algn="just">
              <a:lnSpc>
                <a:spcPts val="4159"/>
              </a:lnSpc>
            </a:pPr>
          </a:p>
          <a:p>
            <a:pPr algn="just" marL="641438" indent="-320719" lvl="1">
              <a:lnSpc>
                <a:spcPts val="4159"/>
              </a:lnSpc>
              <a:buFont typeface="Arial"/>
              <a:buChar char="•"/>
            </a:pPr>
            <a:r>
              <a:rPr lang="en-US" sz="2970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উদ্দেশ্য: অন্যায়, শোষণ ও স্বৈরতন্ত্রের বিরুদ্ধে গণসচেতনতা সৃষ্টি</a:t>
            </a:r>
          </a:p>
          <a:p>
            <a:pPr algn="just">
              <a:lnSpc>
                <a:spcPts val="415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065517" y="4733472"/>
            <a:ext cx="11030974" cy="1191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2605" indent="-366302" lvl="1">
              <a:lnSpc>
                <a:spcPts val="4750"/>
              </a:lnSpc>
              <a:buFont typeface="Arial"/>
              <a:buChar char="•"/>
            </a:pPr>
            <a:r>
              <a:rPr lang="en-US" sz="3393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চলচ্চিত্রটি একটি প্রতীকধর্মী প্রতিবাদ, যেখানে পরিবারের ভিতরের স্বৈরতন্ত্র জাতীয় রাজনীতির প্রতিচ্ছবি</a:t>
            </a:r>
          </a:p>
        </p:txBody>
      </p:sp>
      <p:sp>
        <p:nvSpPr>
          <p:cNvPr name="Freeform 16" id="16"/>
          <p:cNvSpPr/>
          <p:nvPr/>
        </p:nvSpPr>
        <p:spPr>
          <a:xfrm flipH="false" flipV="true" rot="0">
            <a:off x="6976447" y="9541968"/>
            <a:ext cx="5771376" cy="745032"/>
          </a:xfrm>
          <a:custGeom>
            <a:avLst/>
            <a:gdLst/>
            <a:ahLst/>
            <a:cxnLst/>
            <a:rect r="r" b="b" t="t" l="l"/>
            <a:pathLst>
              <a:path h="745032" w="5771376">
                <a:moveTo>
                  <a:pt x="0" y="745032"/>
                </a:moveTo>
                <a:lnTo>
                  <a:pt x="5771376" y="745032"/>
                </a:lnTo>
                <a:lnTo>
                  <a:pt x="5771376" y="0"/>
                </a:lnTo>
                <a:lnTo>
                  <a:pt x="0" y="0"/>
                </a:lnTo>
                <a:lnTo>
                  <a:pt x="0" y="74503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239484" y="6841502"/>
            <a:ext cx="3192034" cy="3197848"/>
          </a:xfrm>
          <a:custGeom>
            <a:avLst/>
            <a:gdLst/>
            <a:ahLst/>
            <a:cxnLst/>
            <a:rect r="r" b="b" t="t" l="l"/>
            <a:pathLst>
              <a:path h="3197848" w="3192034">
                <a:moveTo>
                  <a:pt x="0" y="3197848"/>
                </a:moveTo>
                <a:lnTo>
                  <a:pt x="3192034" y="3197848"/>
                </a:lnTo>
                <a:lnTo>
                  <a:pt x="3192034" y="0"/>
                </a:lnTo>
                <a:lnTo>
                  <a:pt x="0" y="0"/>
                </a:lnTo>
                <a:lnTo>
                  <a:pt x="0" y="319784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10800000">
            <a:off x="14797476" y="247650"/>
            <a:ext cx="3251040" cy="3256961"/>
          </a:xfrm>
          <a:custGeom>
            <a:avLst/>
            <a:gdLst/>
            <a:ahLst/>
            <a:cxnLst/>
            <a:rect r="r" b="b" t="t" l="l"/>
            <a:pathLst>
              <a:path h="3256961" w="3251040">
                <a:moveTo>
                  <a:pt x="0" y="3256961"/>
                </a:moveTo>
                <a:lnTo>
                  <a:pt x="3251040" y="3256961"/>
                </a:lnTo>
                <a:lnTo>
                  <a:pt x="3251040" y="0"/>
                </a:lnTo>
                <a:lnTo>
                  <a:pt x="0" y="0"/>
                </a:lnTo>
                <a:lnTo>
                  <a:pt x="0" y="325696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1092531" y="5483707"/>
            <a:ext cx="7409889" cy="5122086"/>
          </a:xfrm>
          <a:custGeom>
            <a:avLst/>
            <a:gdLst/>
            <a:ahLst/>
            <a:cxnLst/>
            <a:rect r="r" b="b" t="t" l="l"/>
            <a:pathLst>
              <a:path h="5122086" w="7409889">
                <a:moveTo>
                  <a:pt x="0" y="0"/>
                </a:moveTo>
                <a:lnTo>
                  <a:pt x="7409890" y="0"/>
                </a:lnTo>
                <a:lnTo>
                  <a:pt x="7409890" y="5122086"/>
                </a:lnTo>
                <a:lnTo>
                  <a:pt x="0" y="51220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05371" y="1114425"/>
            <a:ext cx="13496635" cy="1568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9"/>
              </a:lnSpc>
            </a:pPr>
            <a:r>
              <a:rPr lang="en-US" sz="5790">
                <a:solidFill>
                  <a:srgbClr val="6E3C1B"/>
                </a:solidFill>
                <a:latin typeface="Birsreshtho Mostafa Kamal BE 1"/>
                <a:ea typeface="Birsreshtho Mostafa Kamal BE 1"/>
                <a:cs typeface="Birsreshtho Mostafa Kamal BE 1"/>
                <a:sym typeface="Birsreshtho Mostafa Kamal BE 1"/>
              </a:rPr>
              <a:t>তখনকার ও বর্তমান প্রেক্ষাপট – মিল ও অমিল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8478" y="3093319"/>
            <a:ext cx="6881044" cy="2390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1958" indent="-365979" lvl="1">
              <a:lnSpc>
                <a:spcPts val="4746"/>
              </a:lnSpc>
              <a:buFont typeface="Arial"/>
              <a:buChar char="•"/>
            </a:pPr>
            <a:r>
              <a:rPr lang="en-US" sz="3390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পাকিস্তানি সামরিক শাসন</a:t>
            </a:r>
          </a:p>
          <a:p>
            <a:pPr algn="just" marL="731958" indent="-365979" lvl="1">
              <a:lnSpc>
                <a:spcPts val="4746"/>
              </a:lnSpc>
              <a:buFont typeface="Arial"/>
              <a:buChar char="•"/>
            </a:pPr>
            <a:r>
              <a:rPr lang="en-US" sz="3390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গণ-আন্দোলন ও স্বাধীনতার সংগ্রাম</a:t>
            </a:r>
          </a:p>
          <a:p>
            <a:pPr algn="just" marL="731958" indent="-365979" lvl="1">
              <a:lnSpc>
                <a:spcPts val="4746"/>
              </a:lnSpc>
              <a:buFont typeface="Arial"/>
              <a:buChar char="•"/>
            </a:pPr>
            <a:r>
              <a:rPr lang="en-US" sz="3390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মত প্রকাশের দমন</a:t>
            </a:r>
          </a:p>
          <a:p>
            <a:pPr algn="just">
              <a:lnSpc>
                <a:spcPts val="474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751930" y="4359498"/>
            <a:ext cx="8507370" cy="287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4637" indent="-357318" lvl="1">
              <a:lnSpc>
                <a:spcPts val="4634"/>
              </a:lnSpc>
              <a:buFont typeface="Arial"/>
              <a:buChar char="•"/>
            </a:pPr>
            <a:r>
              <a:rPr lang="en-US" sz="3310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রাজনৈতিক অস্থিরতা, মতপ্রকাশে সীমাবদ্ধতা</a:t>
            </a:r>
          </a:p>
          <a:p>
            <a:pPr algn="just" marL="714637" indent="-357318" lvl="1">
              <a:lnSpc>
                <a:spcPts val="4634"/>
              </a:lnSpc>
              <a:buFont typeface="Arial"/>
              <a:buChar char="•"/>
            </a:pPr>
            <a:r>
              <a:rPr lang="en-US" sz="3310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ডিজিটাল নিরাপত্তা আইন ও গণমাধ্যমের সংকট</a:t>
            </a:r>
          </a:p>
          <a:p>
            <a:pPr algn="just" marL="714637" indent="-357318" lvl="1">
              <a:lnSpc>
                <a:spcPts val="4634"/>
              </a:lnSpc>
              <a:buFont typeface="Arial"/>
              <a:buChar char="•"/>
            </a:pPr>
            <a:r>
              <a:rPr lang="en-US" sz="3310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সামাজিক অসাম্য ও দুর্নীতি</a:t>
            </a:r>
          </a:p>
          <a:p>
            <a:pPr algn="just">
              <a:lnSpc>
                <a:spcPts val="463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48629" y="7754553"/>
            <a:ext cx="10520479" cy="226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408955" indent="-469652" lvl="2">
              <a:lnSpc>
                <a:spcPts val="4568"/>
              </a:lnSpc>
              <a:buFont typeface="Arial"/>
              <a:buChar char="⚬"/>
            </a:pPr>
            <a:r>
              <a:rPr lang="en-US" sz="3262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দুই সময়েই ক্ষমতার অপব্যবহার ও প্রতিরোধের প্রয়োজন</a:t>
            </a:r>
          </a:p>
          <a:p>
            <a:pPr algn="just" marL="1408955" indent="-469652" lvl="2">
              <a:lnSpc>
                <a:spcPts val="4568"/>
              </a:lnSpc>
              <a:buFont typeface="Arial"/>
              <a:buChar char="⚬"/>
            </a:pPr>
            <a:r>
              <a:rPr lang="en-US" sz="3262">
                <a:solidFill>
                  <a:srgbClr val="6E3C1B"/>
                </a:solidFill>
                <a:latin typeface="FN Mamun Turio Unicode"/>
                <a:ea typeface="FN Mamun Turio Unicode"/>
                <a:cs typeface="FN Mamun Turio Unicode"/>
                <a:sym typeface="FN Mamun Turio Unicode"/>
              </a:rPr>
              <a:t>জনগণের মধ্যে পরিবর্তনের আকাঙ্ক্ষা বিদ্যমান</a:t>
            </a:r>
          </a:p>
          <a:p>
            <a:pPr algn="just">
              <a:lnSpc>
                <a:spcPts val="456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52731" y="2259926"/>
            <a:ext cx="5163193" cy="61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56263" indent="-478131" lvl="1">
              <a:lnSpc>
                <a:spcPts val="4650"/>
              </a:lnSpc>
              <a:buFont typeface="Arial"/>
              <a:buChar char="•"/>
            </a:pPr>
            <a:r>
              <a:rPr lang="en-US" sz="4429" u="sng">
                <a:solidFill>
                  <a:srgbClr val="6E3C1B"/>
                </a:solidFill>
                <a:latin typeface="Birsreshtho Mostafa Kamal BE 2"/>
                <a:ea typeface="Birsreshtho Mostafa Kamal BE 2"/>
                <a:cs typeface="Birsreshtho Mostafa Kamal BE 2"/>
                <a:sym typeface="Birsreshtho Mostafa Kamal BE 2"/>
              </a:rPr>
              <a:t>১৯৭০-এর দৃশ্য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05371" y="6898652"/>
            <a:ext cx="4532789" cy="61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56263" indent="-478131" lvl="1">
              <a:lnSpc>
                <a:spcPts val="4650"/>
              </a:lnSpc>
              <a:buFont typeface="Arial"/>
              <a:buChar char="•"/>
            </a:pPr>
            <a:r>
              <a:rPr lang="en-US" sz="4429" u="sng">
                <a:solidFill>
                  <a:srgbClr val="6E3C1B"/>
                </a:solidFill>
                <a:latin typeface="Birsreshtho Mostafa Kamal BE 1"/>
                <a:ea typeface="Birsreshtho Mostafa Kamal BE 1"/>
                <a:cs typeface="Birsreshtho Mostafa Kamal BE 1"/>
                <a:sym typeface="Birsreshtho Mostafa Kamal BE 1"/>
              </a:rPr>
              <a:t>সামঞ্জস্য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51930" y="3561761"/>
            <a:ext cx="6450077" cy="617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56263" indent="-478131" lvl="1">
              <a:lnSpc>
                <a:spcPts val="4650"/>
              </a:lnSpc>
              <a:buFont typeface="Arial"/>
              <a:buChar char="•"/>
            </a:pPr>
            <a:r>
              <a:rPr lang="en-US" sz="4429" u="sng">
                <a:solidFill>
                  <a:srgbClr val="6E3C1B"/>
                </a:solidFill>
                <a:latin typeface="Birsreshtho Mostafa Kamal BE 2"/>
                <a:ea typeface="Birsreshtho Mostafa Kamal BE 2"/>
                <a:cs typeface="Birsreshtho Mostafa Kamal BE 2"/>
                <a:sym typeface="Birsreshtho Mostafa Kamal BE 2"/>
              </a:rPr>
              <a:t>বর্তমান বাংলাদেশ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6E3C1B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9484" y="247650"/>
            <a:ext cx="4107319" cy="4114800"/>
          </a:xfrm>
          <a:custGeom>
            <a:avLst/>
            <a:gdLst/>
            <a:ahLst/>
            <a:cxnLst/>
            <a:rect r="r" b="b" t="t" l="l"/>
            <a:pathLst>
              <a:path h="4114800" w="4107319">
                <a:moveTo>
                  <a:pt x="0" y="0"/>
                </a:moveTo>
                <a:lnTo>
                  <a:pt x="4107319" y="0"/>
                </a:lnTo>
                <a:lnTo>
                  <a:pt x="41073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239484" y="5924550"/>
            <a:ext cx="4107319" cy="4114800"/>
          </a:xfrm>
          <a:custGeom>
            <a:avLst/>
            <a:gdLst/>
            <a:ahLst/>
            <a:cxnLst/>
            <a:rect r="r" b="b" t="t" l="l"/>
            <a:pathLst>
              <a:path h="4114800" w="4107319">
                <a:moveTo>
                  <a:pt x="0" y="4114800"/>
                </a:moveTo>
                <a:lnTo>
                  <a:pt x="4107319" y="4114800"/>
                </a:lnTo>
                <a:lnTo>
                  <a:pt x="41073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3941197" y="5924550"/>
            <a:ext cx="4107319" cy="4114800"/>
          </a:xfrm>
          <a:custGeom>
            <a:avLst/>
            <a:gdLst/>
            <a:ahLst/>
            <a:cxnLst/>
            <a:rect r="r" b="b" t="t" l="l"/>
            <a:pathLst>
              <a:path h="4114800" w="4107319">
                <a:moveTo>
                  <a:pt x="0" y="0"/>
                </a:moveTo>
                <a:lnTo>
                  <a:pt x="4107319" y="0"/>
                </a:lnTo>
                <a:lnTo>
                  <a:pt x="41073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10800000">
            <a:off x="13941197" y="247650"/>
            <a:ext cx="4107319" cy="4114800"/>
          </a:xfrm>
          <a:custGeom>
            <a:avLst/>
            <a:gdLst/>
            <a:ahLst/>
            <a:cxnLst/>
            <a:rect r="r" b="b" t="t" l="l"/>
            <a:pathLst>
              <a:path h="4114800" w="4107319">
                <a:moveTo>
                  <a:pt x="0" y="4114800"/>
                </a:moveTo>
                <a:lnTo>
                  <a:pt x="4107319" y="4114800"/>
                </a:lnTo>
                <a:lnTo>
                  <a:pt x="4107319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86400" y="247650"/>
            <a:ext cx="7315200" cy="944326"/>
          </a:xfrm>
          <a:custGeom>
            <a:avLst/>
            <a:gdLst/>
            <a:ahLst/>
            <a:cxnLst/>
            <a:rect r="r" b="b" t="t" l="l"/>
            <a:pathLst>
              <a:path h="944326" w="7315200">
                <a:moveTo>
                  <a:pt x="0" y="0"/>
                </a:moveTo>
                <a:lnTo>
                  <a:pt x="7315200" y="0"/>
                </a:lnTo>
                <a:lnTo>
                  <a:pt x="7315200" y="944326"/>
                </a:lnTo>
                <a:lnTo>
                  <a:pt x="0" y="9443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5486400" y="9095024"/>
            <a:ext cx="7315200" cy="944326"/>
          </a:xfrm>
          <a:custGeom>
            <a:avLst/>
            <a:gdLst/>
            <a:ahLst/>
            <a:cxnLst/>
            <a:rect r="r" b="b" t="t" l="l"/>
            <a:pathLst>
              <a:path h="944326" w="7315200">
                <a:moveTo>
                  <a:pt x="0" y="944326"/>
                </a:moveTo>
                <a:lnTo>
                  <a:pt x="7315200" y="944326"/>
                </a:lnTo>
                <a:lnTo>
                  <a:pt x="7315200" y="0"/>
                </a:lnTo>
                <a:lnTo>
                  <a:pt x="0" y="0"/>
                </a:lnTo>
                <a:lnTo>
                  <a:pt x="0" y="94432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5212" y="6927505"/>
            <a:ext cx="2095864" cy="2108890"/>
          </a:xfrm>
          <a:custGeom>
            <a:avLst/>
            <a:gdLst/>
            <a:ahLst/>
            <a:cxnLst/>
            <a:rect r="r" b="b" t="t" l="l"/>
            <a:pathLst>
              <a:path h="2108890" w="2095864">
                <a:moveTo>
                  <a:pt x="0" y="0"/>
                </a:moveTo>
                <a:lnTo>
                  <a:pt x="2095864" y="0"/>
                </a:lnTo>
                <a:lnTo>
                  <a:pt x="2095864" y="2108890"/>
                </a:lnTo>
                <a:lnTo>
                  <a:pt x="0" y="2108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1245212" y="1250605"/>
            <a:ext cx="2095864" cy="2108890"/>
          </a:xfrm>
          <a:custGeom>
            <a:avLst/>
            <a:gdLst/>
            <a:ahLst/>
            <a:cxnLst/>
            <a:rect r="r" b="b" t="t" l="l"/>
            <a:pathLst>
              <a:path h="2108890" w="2095864">
                <a:moveTo>
                  <a:pt x="0" y="2108890"/>
                </a:moveTo>
                <a:lnTo>
                  <a:pt x="2095864" y="2108890"/>
                </a:lnTo>
                <a:lnTo>
                  <a:pt x="2095864" y="0"/>
                </a:lnTo>
                <a:lnTo>
                  <a:pt x="0" y="0"/>
                </a:lnTo>
                <a:lnTo>
                  <a:pt x="0" y="210889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4946924" y="1250605"/>
            <a:ext cx="2095864" cy="2108890"/>
          </a:xfrm>
          <a:custGeom>
            <a:avLst/>
            <a:gdLst/>
            <a:ahLst/>
            <a:cxnLst/>
            <a:rect r="r" b="b" t="t" l="l"/>
            <a:pathLst>
              <a:path h="2108890" w="2095864">
                <a:moveTo>
                  <a:pt x="0" y="0"/>
                </a:moveTo>
                <a:lnTo>
                  <a:pt x="2095864" y="0"/>
                </a:lnTo>
                <a:lnTo>
                  <a:pt x="2095864" y="2108890"/>
                </a:lnTo>
                <a:lnTo>
                  <a:pt x="0" y="2108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-10800000">
            <a:off x="14946924" y="6927505"/>
            <a:ext cx="2095864" cy="2108890"/>
          </a:xfrm>
          <a:custGeom>
            <a:avLst/>
            <a:gdLst/>
            <a:ahLst/>
            <a:cxnLst/>
            <a:rect r="r" b="b" t="t" l="l"/>
            <a:pathLst>
              <a:path h="2108890" w="2095864">
                <a:moveTo>
                  <a:pt x="0" y="2108890"/>
                </a:moveTo>
                <a:lnTo>
                  <a:pt x="2095864" y="2108890"/>
                </a:lnTo>
                <a:lnTo>
                  <a:pt x="2095864" y="0"/>
                </a:lnTo>
                <a:lnTo>
                  <a:pt x="0" y="0"/>
                </a:lnTo>
                <a:lnTo>
                  <a:pt x="0" y="210889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94804" y="4560393"/>
            <a:ext cx="15098393" cy="2367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94"/>
              </a:lnSpc>
            </a:pPr>
            <a:r>
              <a:rPr lang="en-US" sz="16661">
                <a:solidFill>
                  <a:srgbClr val="6E3C1B"/>
                </a:solidFill>
                <a:latin typeface="Brixton Sans"/>
                <a:ea typeface="Brixton Sans"/>
                <a:cs typeface="Brixton Sans"/>
                <a:sym typeface="Brixton Sans"/>
              </a:rPr>
              <a:t>" ধন্যবাদ "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830637" y="6436860"/>
            <a:ext cx="8626725" cy="981290"/>
          </a:xfrm>
          <a:custGeom>
            <a:avLst/>
            <a:gdLst/>
            <a:ahLst/>
            <a:cxnLst/>
            <a:rect r="r" b="b" t="t" l="l"/>
            <a:pathLst>
              <a:path h="981290" w="8626725">
                <a:moveTo>
                  <a:pt x="0" y="0"/>
                </a:moveTo>
                <a:lnTo>
                  <a:pt x="8626726" y="0"/>
                </a:lnTo>
                <a:lnTo>
                  <a:pt x="8626726" y="981290"/>
                </a:lnTo>
                <a:lnTo>
                  <a:pt x="0" y="9812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-519718"/>
            <a:ext cx="7409889" cy="5122086"/>
          </a:xfrm>
          <a:custGeom>
            <a:avLst/>
            <a:gdLst/>
            <a:ahLst/>
            <a:cxnLst/>
            <a:rect r="r" b="b" t="t" l="l"/>
            <a:pathLst>
              <a:path h="5122086" w="7409889">
                <a:moveTo>
                  <a:pt x="0" y="0"/>
                </a:moveTo>
                <a:lnTo>
                  <a:pt x="7409889" y="0"/>
                </a:lnTo>
                <a:lnTo>
                  <a:pt x="7409889" y="5122086"/>
                </a:lnTo>
                <a:lnTo>
                  <a:pt x="0" y="51220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10878111" y="5658224"/>
            <a:ext cx="7409889" cy="5122086"/>
          </a:xfrm>
          <a:custGeom>
            <a:avLst/>
            <a:gdLst/>
            <a:ahLst/>
            <a:cxnLst/>
            <a:rect r="r" b="b" t="t" l="l"/>
            <a:pathLst>
              <a:path h="5122086" w="7409889">
                <a:moveTo>
                  <a:pt x="0" y="0"/>
                </a:moveTo>
                <a:lnTo>
                  <a:pt x="7409889" y="0"/>
                </a:lnTo>
                <a:lnTo>
                  <a:pt x="7409889" y="5122086"/>
                </a:lnTo>
                <a:lnTo>
                  <a:pt x="0" y="51220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DAGltjpUTsg</dc:identifier>
  <dcterms:modified xsi:type="dcterms:W3CDTF">2011-08-01T06:04:30Z</dcterms:modified>
  <cp:revision>1</cp:revision>
  <dc:title>Brown Vintage Classic Project History Presentation</dc:title>
</cp:coreProperties>
</file>